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82" r:id="rId23"/>
    <p:sldId id="283" r:id="rId24"/>
    <p:sldId id="286" r:id="rId25"/>
    <p:sldId id="281" r:id="rId26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D97F7F-D957-038F-700C-41B71BBD5178}" v="7" dt="2025-08-25T15:47:37.5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56" autoAdjust="0"/>
    <p:restoredTop sz="94617" autoAdjust="0"/>
  </p:normalViewPr>
  <p:slideViewPr>
    <p:cSldViewPr>
      <p:cViewPr varScale="1">
        <p:scale>
          <a:sx n="37" d="100"/>
          <a:sy n="37" d="100"/>
        </p:scale>
        <p:origin x="1056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57D97F7F-D957-038F-700C-41B71BBD5178}"/>
    <pc:docChg chg="modSld">
      <pc:chgData name="" userId="" providerId="" clId="Web-{57D97F7F-D957-038F-700C-41B71BBD5178}" dt="2025-08-25T15:47:20.029" v="0" actId="20577"/>
      <pc:docMkLst>
        <pc:docMk/>
      </pc:docMkLst>
      <pc:sldChg chg="modSp">
        <pc:chgData name="" userId="" providerId="" clId="Web-{57D97F7F-D957-038F-700C-41B71BBD5178}" dt="2025-08-25T15:47:20.029" v="0" actId="20577"/>
        <pc:sldMkLst>
          <pc:docMk/>
          <pc:sldMk cId="0" sldId="256"/>
        </pc:sldMkLst>
        <pc:spChg chg="mod">
          <ac:chgData name="" userId="" providerId="" clId="Web-{57D97F7F-D957-038F-700C-41B71BBD5178}" dt="2025-08-25T15:47:20.029" v="0" actId="20577"/>
          <ac:spMkLst>
            <pc:docMk/>
            <pc:sldMk cId="0" sldId="256"/>
            <ac:spMk id="11" creationId="{00000000-0000-0000-0000-000000000000}"/>
          </ac:spMkLst>
        </pc:spChg>
      </pc:sldChg>
    </pc:docChg>
  </pc:docChgLst>
  <pc:docChgLst>
    <pc:chgData name="Dream Big" userId="fd11bd6b6e4c4409" providerId="Windows Live" clId="Web-{57D97F7F-D957-038F-700C-41B71BBD5178}"/>
    <pc:docChg chg="modSld">
      <pc:chgData name="Dream Big" userId="fd11bd6b6e4c4409" providerId="Windows Live" clId="Web-{57D97F7F-D957-038F-700C-41B71BBD5178}" dt="2025-08-25T15:47:37.514" v="1" actId="20577"/>
      <pc:docMkLst>
        <pc:docMk/>
      </pc:docMkLst>
      <pc:sldChg chg="modSp">
        <pc:chgData name="Dream Big" userId="fd11bd6b6e4c4409" providerId="Windows Live" clId="Web-{57D97F7F-D957-038F-700C-41B71BBD5178}" dt="2025-08-25T15:47:37.514" v="1" actId="20577"/>
        <pc:sldMkLst>
          <pc:docMk/>
          <pc:sldMk cId="0" sldId="256"/>
        </pc:sldMkLst>
        <pc:spChg chg="mod">
          <ac:chgData name="Dream Big" userId="fd11bd6b6e4c4409" providerId="Windows Live" clId="Web-{57D97F7F-D957-038F-700C-41B71BBD5178}" dt="2025-08-25T15:47:37.514" v="1" actId="20577"/>
          <ac:spMkLst>
            <pc:docMk/>
            <pc:sldMk cId="0" sldId="256"/>
            <ac:spMk id="11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0">
        <p15:prstTrans prst="curtains"/>
        <p:sndAc>
          <p:stSnd>
            <p:snd r:embed="rId1" name="click.wav"/>
          </p:stSnd>
        </p:sndAc>
      </p:transition>
    </mc:Choice>
    <mc:Fallback xmlns="">
      <p:transition spd="slow" advClick="0" advTm="30000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0">
        <p15:prstTrans prst="curtains"/>
        <p:sndAc>
          <p:stSnd>
            <p:snd r:embed="rId1" name="click.wav"/>
          </p:stSnd>
        </p:sndAc>
      </p:transition>
    </mc:Choice>
    <mc:Fallback xmlns="">
      <p:transition spd="slow" advClick="0" advTm="30000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0">
        <p15:prstTrans prst="curtains"/>
        <p:sndAc>
          <p:stSnd>
            <p:snd r:embed="rId1" name="click.wav"/>
          </p:stSnd>
        </p:sndAc>
      </p:transition>
    </mc:Choice>
    <mc:Fallback xmlns="">
      <p:transition spd="slow" advClick="0" advTm="30000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0">
        <p15:prstTrans prst="curtains"/>
        <p:sndAc>
          <p:stSnd>
            <p:snd r:embed="rId1" name="click.wav"/>
          </p:stSnd>
        </p:sndAc>
      </p:transition>
    </mc:Choice>
    <mc:Fallback xmlns="">
      <p:transition spd="slow" advClick="0" advTm="30000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0">
        <p15:prstTrans prst="curtains"/>
        <p:sndAc>
          <p:stSnd>
            <p:snd r:embed="rId1" name="click.wav"/>
          </p:stSnd>
        </p:sndAc>
      </p:transition>
    </mc:Choice>
    <mc:Fallback xmlns="">
      <p:transition spd="slow" advClick="0" advTm="30000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0">
        <p15:prstTrans prst="curtains"/>
        <p:sndAc>
          <p:stSnd>
            <p:snd r:embed="rId1" name="click.wav"/>
          </p:stSnd>
        </p:sndAc>
      </p:transition>
    </mc:Choice>
    <mc:Fallback xmlns="">
      <p:transition spd="slow" advClick="0" advTm="30000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0">
        <p15:prstTrans prst="curtains"/>
        <p:sndAc>
          <p:stSnd>
            <p:snd r:embed="rId1" name="click.wav"/>
          </p:stSnd>
        </p:sndAc>
      </p:transition>
    </mc:Choice>
    <mc:Fallback xmlns="">
      <p:transition spd="slow" advClick="0" advTm="30000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0">
        <p15:prstTrans prst="curtains"/>
        <p:sndAc>
          <p:stSnd>
            <p:snd r:embed="rId1" name="click.wav"/>
          </p:stSnd>
        </p:sndAc>
      </p:transition>
    </mc:Choice>
    <mc:Fallback xmlns="">
      <p:transition spd="slow" advClick="0" advTm="30000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0">
        <p15:prstTrans prst="curtains"/>
        <p:sndAc>
          <p:stSnd>
            <p:snd r:embed="rId1" name="click.wav"/>
          </p:stSnd>
        </p:sndAc>
      </p:transition>
    </mc:Choice>
    <mc:Fallback xmlns="">
      <p:transition spd="slow" advClick="0" advTm="30000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0">
        <p15:prstTrans prst="curtains"/>
        <p:sndAc>
          <p:stSnd>
            <p:snd r:embed="rId1" name="click.wav"/>
          </p:stSnd>
        </p:sndAc>
      </p:transition>
    </mc:Choice>
    <mc:Fallback xmlns="">
      <p:transition spd="slow" advClick="0" advTm="30000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0">
        <p15:prstTrans prst="curtains"/>
        <p:sndAc>
          <p:stSnd>
            <p:snd r:embed="rId1" name="click.wav"/>
          </p:stSnd>
        </p:sndAc>
      </p:transition>
    </mc:Choice>
    <mc:Fallback xmlns="">
      <p:transition spd="slow" advClick="0" advTm="30000">
        <p:fade/>
        <p:sndAc>
          <p:stSnd>
            <p:snd r:embed="rId3" name="click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0">
        <p15:prstTrans prst="curtains"/>
        <p:sndAc>
          <p:stSnd>
            <p:snd r:embed="rId13" name="click.wav"/>
          </p:stSnd>
        </p:sndAc>
      </p:transition>
    </mc:Choice>
    <mc:Fallback xmlns="">
      <p:transition spd="slow" advClick="0" advTm="30000">
        <p:fade/>
        <p:sndAc>
          <p:stSnd>
            <p:snd r:embed="rId14" name="click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7" Type="http://schemas.openxmlformats.org/officeDocument/2006/relationships/image" Target="../media/image5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sv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8.svg"/><Relationship Id="rId7" Type="http://schemas.openxmlformats.org/officeDocument/2006/relationships/image" Target="../media/image21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3.svg"/><Relationship Id="rId1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8.svg"/><Relationship Id="rId7" Type="http://schemas.openxmlformats.org/officeDocument/2006/relationships/image" Target="../media/image2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svg"/><Relationship Id="rId15" Type="http://schemas.openxmlformats.org/officeDocument/2006/relationships/audio" Target="../media/audio1.wav"/><Relationship Id="rId4" Type="http://schemas.openxmlformats.org/officeDocument/2006/relationships/image" Target="../media/image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8.svg"/><Relationship Id="rId7" Type="http://schemas.openxmlformats.org/officeDocument/2006/relationships/image" Target="../media/image23.svg"/><Relationship Id="rId2" Type="http://schemas.openxmlformats.org/officeDocument/2006/relationships/audio" Target="../media/audio1.wav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2.svg"/><Relationship Id="rId5" Type="http://schemas.openxmlformats.org/officeDocument/2006/relationships/image" Target="../media/image20.svg"/><Relationship Id="rId10" Type="http://schemas.openxmlformats.org/officeDocument/2006/relationships/image" Target="../media/image26.svg"/><Relationship Id="rId4" Type="http://schemas.openxmlformats.org/officeDocument/2006/relationships/image" Target="../media/image19.png"/><Relationship Id="rId9" Type="http://schemas.openxmlformats.org/officeDocument/2006/relationships/image" Target="../media/image2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27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3.svg"/><Relationship Id="rId4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.svg"/><Relationship Id="rId5" Type="http://schemas.openxmlformats.org/officeDocument/2006/relationships/image" Target="../media/image2.svg"/><Relationship Id="rId10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svg"/><Relationship Id="rId4" Type="http://schemas.openxmlformats.org/officeDocument/2006/relationships/image" Target="../media/image2.svg"/><Relationship Id="rId9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.svg"/><Relationship Id="rId5" Type="http://schemas.openxmlformats.org/officeDocument/2006/relationships/image" Target="../media/image2.svg"/><Relationship Id="rId10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.wav"/><Relationship Id="rId3" Type="http://schemas.openxmlformats.org/officeDocument/2006/relationships/image" Target="../media/image10.svg"/><Relationship Id="rId7" Type="http://schemas.openxmlformats.org/officeDocument/2006/relationships/image" Target="../media/image17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3.svg"/><Relationship Id="rId4" Type="http://schemas.openxmlformats.org/officeDocument/2006/relationships/image" Target="../media/image1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audio" Target="../media/audio1.wav"/><Relationship Id="rId3" Type="http://schemas.openxmlformats.org/officeDocument/2006/relationships/image" Target="../media/image18.sv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27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3.svg"/><Relationship Id="rId4" Type="http://schemas.openxmlformats.org/officeDocument/2006/relationships/image" Target="../media/image1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.svg"/><Relationship Id="rId5" Type="http://schemas.openxmlformats.org/officeDocument/2006/relationships/image" Target="../media/image2.svg"/><Relationship Id="rId10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6.png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openxmlformats.org/officeDocument/2006/relationships/audio" Target="../media/audio1.wav"/><Relationship Id="rId4" Type="http://schemas.openxmlformats.org/officeDocument/2006/relationships/image" Target="../media/image37.png"/><Relationship Id="rId9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6.svg"/><Relationship Id="rId7" Type="http://schemas.openxmlformats.org/officeDocument/2006/relationships/image" Target="../media/image48.sv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svg"/><Relationship Id="rId4" Type="http://schemas.openxmlformats.org/officeDocument/2006/relationships/image" Target="../media/image47.sv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.svg"/><Relationship Id="rId7" Type="http://schemas.openxmlformats.org/officeDocument/2006/relationships/image" Target="../media/image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svg"/><Relationship Id="rId15" Type="http://schemas.openxmlformats.org/officeDocument/2006/relationships/audio" Target="../media/audio1.wav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2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3.sv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svg"/><Relationship Id="rId5" Type="http://schemas.openxmlformats.org/officeDocument/2006/relationships/image" Target="../media/image2.svg"/><Relationship Id="rId10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2.svg"/><Relationship Id="rId9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svg"/><Relationship Id="rId5" Type="http://schemas.openxmlformats.org/officeDocument/2006/relationships/image" Target="../media/image2.svg"/><Relationship Id="rId10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.wav"/><Relationship Id="rId3" Type="http://schemas.openxmlformats.org/officeDocument/2006/relationships/image" Target="../media/image10.svg"/><Relationship Id="rId7" Type="http://schemas.openxmlformats.org/officeDocument/2006/relationships/image" Target="../media/image17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3.svg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2388" y="1633178"/>
            <a:ext cx="3343012" cy="30938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591973">
            <a:off x="-1623706" y="-2753677"/>
            <a:ext cx="7315200" cy="38557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591973" flipH="1" flipV="1">
            <a:off x="12364631" y="8895964"/>
            <a:ext cx="7315200" cy="38557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64722">
            <a:off x="308373" y="7373453"/>
            <a:ext cx="1913382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4919309" y="1450112"/>
            <a:ext cx="2339991" cy="21655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572190">
            <a:off x="16285963" y="-750387"/>
            <a:ext cx="1946673" cy="418639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426009" y="1000125"/>
            <a:ext cx="5772690" cy="305231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483022" y="4192135"/>
            <a:ext cx="15776278" cy="3378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99"/>
              </a:lnSpc>
            </a:pPr>
            <a:r>
              <a:rPr lang="en-US" sz="12999" dirty="0">
                <a:solidFill>
                  <a:srgbClr val="4062B7"/>
                </a:solidFill>
                <a:latin typeface="Caveat Brush"/>
              </a:rPr>
              <a:t>Grade 1</a:t>
            </a:r>
          </a:p>
          <a:p>
            <a:pPr algn="ctr">
              <a:lnSpc>
                <a:spcPts val="12999"/>
              </a:lnSpc>
            </a:pPr>
            <a:r>
              <a:rPr lang="en-US" sz="12999" dirty="0">
                <a:solidFill>
                  <a:srgbClr val="4062B7"/>
                </a:solidFill>
                <a:latin typeface="Caveat Brush"/>
              </a:rPr>
              <a:t>Letters Y &amp; Z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273519" y="86249"/>
            <a:ext cx="7416032" cy="101970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667000" y="8018151"/>
            <a:ext cx="12948581" cy="1186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79"/>
              </a:lnSpc>
            </a:pPr>
            <a:r>
              <a:rPr lang="en-US" sz="3850" spc="389" dirty="0">
                <a:solidFill>
                  <a:srgbClr val="333331"/>
                </a:solidFill>
                <a:latin typeface="Glacial Indifference Bold"/>
              </a:rPr>
              <a:t>April 10</a:t>
            </a:r>
            <a:r>
              <a:rPr lang="en-US" sz="3850" spc="389" baseline="30000" dirty="0">
                <a:solidFill>
                  <a:srgbClr val="333331"/>
                </a:solidFill>
                <a:latin typeface="Glacial Indifference Bold"/>
              </a:rPr>
              <a:t>th</a:t>
            </a:r>
            <a:r>
              <a:rPr lang="en-US" sz="3850" spc="389" dirty="0">
                <a:solidFill>
                  <a:srgbClr val="333331"/>
                </a:solidFill>
                <a:latin typeface="Glacial Indifference Bold"/>
              </a:rPr>
              <a:t>  , 2026</a:t>
            </a:r>
          </a:p>
          <a:p>
            <a:pPr algn="ctr">
              <a:lnSpc>
                <a:spcPts val="4679"/>
              </a:lnSpc>
            </a:pPr>
            <a:r>
              <a:rPr lang="en-US" sz="3899" spc="389" dirty="0">
                <a:solidFill>
                  <a:srgbClr val="333331"/>
                </a:solidFill>
                <a:latin typeface="Glacial Indifference Bold"/>
              </a:rPr>
              <a:t>PREPARED BY: Mohamed Ali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0">
        <p15:prstTrans prst="curtains"/>
        <p:sndAc>
          <p:stSnd>
            <p:snd r:embed="rId2" name="click.wav"/>
          </p:stSnd>
        </p:sndAc>
      </p:transition>
    </mc:Choice>
    <mc:Fallback xmlns="">
      <p:transition spd="slow" advClick="0" advTm="30000">
        <p:fade/>
        <p:sndAc>
          <p:stSnd>
            <p:snd r:embed="rId12" name="click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1990"/>
            <a:ext cx="1533384" cy="14190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6671617" y="-80352"/>
            <a:ext cx="1497377" cy="138575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399069">
            <a:off x="412338" y="8357415"/>
            <a:ext cx="1829658" cy="39347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835223" flipH="1">
            <a:off x="15728467" y="8353634"/>
            <a:ext cx="1886301" cy="40565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700" y="3240343"/>
            <a:ext cx="2434507" cy="38039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918856" y="3571704"/>
            <a:ext cx="3302177" cy="31411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687883" y="3059392"/>
            <a:ext cx="3192876" cy="398486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685800" y="7502189"/>
            <a:ext cx="2806435" cy="1228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400" dirty="0">
                <a:solidFill>
                  <a:srgbClr val="4062B7"/>
                </a:solidFill>
                <a:latin typeface="Caveat Brush"/>
              </a:rPr>
              <a:t>1- You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99856" y="749946"/>
            <a:ext cx="14571761" cy="2597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dirty="0">
                <a:solidFill>
                  <a:srgbClr val="4062B7"/>
                </a:solidFill>
                <a:latin typeface="Caveat Brush"/>
              </a:rPr>
              <a:t>Memorize the following things that start with the letter “</a:t>
            </a:r>
            <a:r>
              <a:rPr lang="en-US" sz="9999" dirty="0" err="1">
                <a:solidFill>
                  <a:srgbClr val="4062B7"/>
                </a:solidFill>
                <a:latin typeface="Caveat Brush"/>
              </a:rPr>
              <a:t>Yy</a:t>
            </a:r>
            <a:r>
              <a:rPr lang="en-US" sz="9999" dirty="0">
                <a:solidFill>
                  <a:srgbClr val="4062B7"/>
                </a:solidFill>
                <a:latin typeface="Caveat Brush"/>
              </a:rPr>
              <a:t>”.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488889" y="7502189"/>
            <a:ext cx="4212229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400">
                <a:solidFill>
                  <a:srgbClr val="4062B7"/>
                </a:solidFill>
                <a:latin typeface="Caveat Brush"/>
              </a:rPr>
              <a:t>2 - Yes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59085" y="7502189"/>
            <a:ext cx="4212229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400">
                <a:solidFill>
                  <a:srgbClr val="4062B7"/>
                </a:solidFill>
                <a:latin typeface="Caveat Brush"/>
              </a:rPr>
              <a:t>3- Yellow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829423" y="7571433"/>
            <a:ext cx="4212229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400">
                <a:solidFill>
                  <a:srgbClr val="4062B7"/>
                </a:solidFill>
                <a:latin typeface="Caveat Brush"/>
              </a:rPr>
              <a:t>4- Yoyo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785979" y="3289373"/>
            <a:ext cx="2310160" cy="920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399" dirty="0">
                <a:solidFill>
                  <a:srgbClr val="000000"/>
                </a:solidFill>
                <a:latin typeface="Caveat Brush Bold"/>
              </a:rPr>
              <a:t>(3 min)</a:t>
            </a: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E59F00A9-8FE2-C2F7-1837-1723B52A3F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740861" y="3861735"/>
            <a:ext cx="3595627" cy="3415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80000">
        <p15:prstTrans prst="curtains"/>
        <p:sndAc>
          <p:stSnd>
            <p:snd r:embed="rId2" name="click.wav"/>
          </p:stSnd>
        </p:sndAc>
      </p:transition>
    </mc:Choice>
    <mc:Fallback xmlns="">
      <p:transition spd="slow" advClick="0" advTm="180000">
        <p:fade/>
        <p:sndAc>
          <p:stSnd>
            <p:snd r:embed="rId14" name="click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1990"/>
            <a:ext cx="1533384" cy="14190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6671617" y="-80352"/>
            <a:ext cx="1497377" cy="138575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399069">
            <a:off x="412338" y="8357415"/>
            <a:ext cx="1829658" cy="39347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835223" flipH="1">
            <a:off x="15728467" y="8353634"/>
            <a:ext cx="1886301" cy="40565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626" y="3997999"/>
            <a:ext cx="4196283" cy="27149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931668" y="3847239"/>
            <a:ext cx="3326670" cy="26821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364198" y="3176740"/>
            <a:ext cx="3142678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701176" y="3847239"/>
            <a:ext cx="2453073" cy="339846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04580" y="7502189"/>
            <a:ext cx="4122384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400">
                <a:solidFill>
                  <a:srgbClr val="4062B7"/>
                </a:solidFill>
                <a:latin typeface="Caveat Brush"/>
              </a:rPr>
              <a:t>5- Yacht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58119" y="579591"/>
            <a:ext cx="14571761" cy="2597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dirty="0">
                <a:solidFill>
                  <a:srgbClr val="4062B7"/>
                </a:solidFill>
                <a:latin typeface="Caveat Brush"/>
              </a:rPr>
              <a:t>Memorize the following things that start with the letter “</a:t>
            </a:r>
            <a:r>
              <a:rPr lang="en-US" sz="9999" dirty="0" err="1">
                <a:solidFill>
                  <a:srgbClr val="4062B7"/>
                </a:solidFill>
                <a:latin typeface="Caveat Brush"/>
              </a:rPr>
              <a:t>Yy</a:t>
            </a:r>
            <a:r>
              <a:rPr lang="en-US" sz="9999" dirty="0">
                <a:solidFill>
                  <a:srgbClr val="4062B7"/>
                </a:solidFill>
                <a:latin typeface="Caveat Brush"/>
              </a:rPr>
              <a:t>”.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488889" y="7502189"/>
            <a:ext cx="4212229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400">
                <a:solidFill>
                  <a:srgbClr val="4062B7"/>
                </a:solidFill>
                <a:latin typeface="Caveat Brush"/>
              </a:rPr>
              <a:t>6- Yarn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459085" y="7502189"/>
            <a:ext cx="4212229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400">
                <a:solidFill>
                  <a:srgbClr val="4062B7"/>
                </a:solidFill>
                <a:latin typeface="Caveat Brush"/>
              </a:rPr>
              <a:t>7- Yogurt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829423" y="7571433"/>
            <a:ext cx="4212229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400">
                <a:solidFill>
                  <a:srgbClr val="4062B7"/>
                </a:solidFill>
                <a:latin typeface="Caveat Brush"/>
              </a:rPr>
              <a:t>8- Yawn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948104" y="3199499"/>
            <a:ext cx="2081560" cy="920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399" dirty="0">
                <a:solidFill>
                  <a:srgbClr val="000000"/>
                </a:solidFill>
                <a:latin typeface="Caveat Brush Bold"/>
              </a:rPr>
              <a:t>(3 min)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80000">
        <p15:prstTrans prst="curtains"/>
        <p:sndAc>
          <p:stSnd>
            <p:snd r:embed="rId2" name="click.wav"/>
          </p:stSnd>
        </p:sndAc>
      </p:transition>
    </mc:Choice>
    <mc:Fallback xmlns="">
      <p:transition spd="slow" advClick="0" advTm="180000">
        <p:fade/>
        <p:sndAc>
          <p:stSnd>
            <p:snd r:embed="rId15" name="click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1990"/>
            <a:ext cx="1533384" cy="14190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6671617" y="-80352"/>
            <a:ext cx="1497377" cy="138575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50089" y="2647864"/>
            <a:ext cx="1522139" cy="23783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59086" y="2816209"/>
            <a:ext cx="2064637" cy="196398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061409" y="2327549"/>
            <a:ext cx="1996298" cy="249148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66692" y="5016682"/>
            <a:ext cx="2688934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400">
                <a:solidFill>
                  <a:srgbClr val="4062B7"/>
                </a:solidFill>
                <a:latin typeface="Caveat Brush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16620" y="267743"/>
            <a:ext cx="14571761" cy="1330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>
                <a:solidFill>
                  <a:srgbClr val="4062B7"/>
                </a:solidFill>
                <a:latin typeface="Caveat Brush"/>
              </a:rPr>
              <a:t>Name the pictures:-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415094" y="5016682"/>
            <a:ext cx="4212229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400">
                <a:solidFill>
                  <a:srgbClr val="4062B7"/>
                </a:solidFill>
                <a:latin typeface="Caveat Brush"/>
              </a:rPr>
              <a:t>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385290" y="5016682"/>
            <a:ext cx="4212229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400">
                <a:solidFill>
                  <a:srgbClr val="4062B7"/>
                </a:solidFill>
                <a:latin typeface="Caveat Brush"/>
              </a:rPr>
              <a:t>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953444" y="5016682"/>
            <a:ext cx="4212229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400">
                <a:solidFill>
                  <a:srgbClr val="4062B7"/>
                </a:solidFill>
                <a:latin typeface="Caveat Brush"/>
              </a:rPr>
              <a:t>4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5084" y="6687734"/>
            <a:ext cx="2910542" cy="188305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234657" y="6687734"/>
            <a:ext cx="2307378" cy="186032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061409" y="6245407"/>
            <a:ext cx="1996298" cy="261381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545084" y="9021143"/>
            <a:ext cx="2688934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400">
                <a:solidFill>
                  <a:srgbClr val="4062B7"/>
                </a:solidFill>
                <a:latin typeface="Caveat Brush Bold"/>
              </a:rPr>
              <a:t>5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193486" y="9021143"/>
            <a:ext cx="4212229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400">
                <a:solidFill>
                  <a:srgbClr val="4062B7"/>
                </a:solidFill>
                <a:latin typeface="Caveat Brush Bold"/>
              </a:rPr>
              <a:t>6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163682" y="9021143"/>
            <a:ext cx="4212229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400">
                <a:solidFill>
                  <a:srgbClr val="4062B7"/>
                </a:solidFill>
                <a:latin typeface="Caveat Brush Bold"/>
              </a:rPr>
              <a:t>7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731836" y="9021143"/>
            <a:ext cx="4212229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400">
                <a:solidFill>
                  <a:srgbClr val="4062B7"/>
                </a:solidFill>
                <a:latin typeface="Caveat Brush Bold"/>
              </a:rPr>
              <a:t>8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408497" y="6245407"/>
            <a:ext cx="2010452" cy="2785261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8010062" y="1896094"/>
            <a:ext cx="1996298" cy="920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399" dirty="0">
                <a:solidFill>
                  <a:srgbClr val="000000"/>
                </a:solidFill>
                <a:latin typeface="Caveat Brush Bold"/>
              </a:rPr>
              <a:t>(3 min)</a:t>
            </a: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DDBD2932-B411-A257-81FF-D4FF7628255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550673" y="2816210"/>
            <a:ext cx="2108232" cy="2002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80000">
        <p15:prstTrans prst="curtains"/>
        <p:sndAc>
          <p:stSnd>
            <p:snd r:embed="rId2" name="click.wav"/>
          </p:stSnd>
        </p:sndAc>
      </p:transition>
    </mc:Choice>
    <mc:Fallback xmlns="">
      <p:transition spd="slow" advClick="0" advTm="180000">
        <p:fade/>
        <p:sndAc>
          <p:stSnd>
            <p:snd r:embed="rId20" name="click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54866">
            <a:off x="834277" y="256629"/>
            <a:ext cx="1929364" cy="17855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38245">
            <a:off x="15208759" y="7707017"/>
            <a:ext cx="1827519" cy="177767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99069">
            <a:off x="733091" y="8094880"/>
            <a:ext cx="1961004" cy="421721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253409">
            <a:off x="13032338" y="-1569619"/>
            <a:ext cx="7315200" cy="38557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80405" y="3249112"/>
            <a:ext cx="4936516" cy="378877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726557" y="4185236"/>
            <a:ext cx="11561443" cy="3622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6999" dirty="0">
                <a:solidFill>
                  <a:srgbClr val="4062B7"/>
                </a:solidFill>
                <a:latin typeface="Caveat Brush"/>
              </a:rPr>
              <a:t>Please sing along with the students during the following song &amp; be interactive!</a:t>
            </a:r>
          </a:p>
          <a:p>
            <a:pPr>
              <a:lnSpc>
                <a:spcPts val="6999"/>
              </a:lnSpc>
            </a:pPr>
            <a:endParaRPr lang="en-US" sz="6999" dirty="0">
              <a:solidFill>
                <a:srgbClr val="4062B7"/>
              </a:solidFill>
              <a:latin typeface="Caveat Brush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0">
        <p15:prstTrans prst="curtains"/>
        <p:sndAc>
          <p:stSnd>
            <p:snd r:embed="rId2" name="click.wav"/>
          </p:stSnd>
        </p:sndAc>
      </p:transition>
    </mc:Choice>
    <mc:Fallback xmlns="">
      <p:transition spd="slow" advClick="0" advTm="30000">
        <p:fade/>
        <p:sndAc>
          <p:stSnd>
            <p:snd r:embed="rId12" name="click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034096" y="582570"/>
            <a:ext cx="10219808" cy="2079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>
                <a:solidFill>
                  <a:srgbClr val="4062B7"/>
                </a:solidFill>
                <a:latin typeface="Caveat Brush"/>
              </a:rPr>
              <a:t>THE LETTER ”Y” SONG</a:t>
            </a:r>
          </a:p>
          <a:p>
            <a:pPr marL="0" lvl="1" indent="0" algn="ctr">
              <a:lnSpc>
                <a:spcPts val="8000"/>
              </a:lnSpc>
              <a:spcBef>
                <a:spcPct val="0"/>
              </a:spcBef>
            </a:pPr>
            <a:endParaRPr lang="en-US" sz="8000">
              <a:solidFill>
                <a:srgbClr val="4062B7"/>
              </a:solidFill>
              <a:latin typeface="Caveat Brush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591973">
            <a:off x="-1493256" y="-2203984"/>
            <a:ext cx="7315200" cy="38557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627142">
            <a:off x="15507404" y="-1196905"/>
            <a:ext cx="2555501" cy="5495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208026">
            <a:off x="11902400" y="8918347"/>
            <a:ext cx="7315200" cy="38557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492045">
            <a:off x="686121" y="7182227"/>
            <a:ext cx="2555501" cy="54957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0" y="132080"/>
            <a:ext cx="2164344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Caveat Brush Bold"/>
              </a:rPr>
              <a:t>4 min</a:t>
            </a:r>
          </a:p>
        </p:txBody>
      </p:sp>
      <p:pic>
        <p:nvPicPr>
          <p:cNvPr id="8" name="Letter y song">
            <a:hlinkClick r:id="" action="ppaction://media"/>
            <a:extLst>
              <a:ext uri="{FF2B5EF4-FFF2-40B4-BE49-F238E27FC236}">
                <a16:creationId xmlns:a16="http://schemas.microsoft.com/office/drawing/2014/main" id="{E7A53ABD-DF2D-26D6-774A-B453C079951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363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58793" y="2467699"/>
            <a:ext cx="10972800" cy="61722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40000">
        <p15:prstTrans prst="curtains"/>
        <p:sndAc>
          <p:stSnd>
            <p:snd r:embed="rId4" name="click.wav"/>
          </p:stSnd>
        </p:sndAc>
      </p:transition>
    </mc:Choice>
    <mc:Fallback xmlns="">
      <p:transition spd="slow" advClick="0" advTm="240000">
        <p:fade/>
        <p:sndAc>
          <p:stSnd>
            <p:snd r:embed="rId10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15367" y="234080"/>
            <a:ext cx="1887866" cy="15892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479427" y="252487"/>
            <a:ext cx="2224005" cy="18722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591973" flipH="1" flipV="1">
            <a:off x="11926968" y="8359140"/>
            <a:ext cx="7315200" cy="38557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248363" flipV="1">
            <a:off x="-954168" y="8580178"/>
            <a:ext cx="7315200" cy="38557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91997" y="3005608"/>
            <a:ext cx="4492571" cy="449257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538223" y="2995582"/>
            <a:ext cx="7617809" cy="4638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12000" b="1" dirty="0">
                <a:solidFill>
                  <a:srgbClr val="4062B7"/>
                </a:solidFill>
                <a:latin typeface="Caveat Brush Italics"/>
              </a:rPr>
              <a:t>Do you know this letter?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0">
        <p15:prstTrans prst="curtains"/>
        <p:sndAc>
          <p:stSnd>
            <p:snd r:embed="rId2" name="click.wav"/>
          </p:stSnd>
        </p:sndAc>
      </p:transition>
    </mc:Choice>
    <mc:Fallback xmlns="">
      <p:transition spd="slow" advClick="0" advTm="30000">
        <p:fade/>
        <p:sndAc>
          <p:stSnd>
            <p:snd r:embed="rId9" name="click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79319" y="3388575"/>
            <a:ext cx="13529363" cy="4140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dirty="0">
                <a:solidFill>
                  <a:srgbClr val="4062B7"/>
                </a:solidFill>
                <a:latin typeface="Caveat Brush"/>
              </a:rPr>
              <a:t>Please ask your students to draw the letter “Z </a:t>
            </a:r>
            <a:r>
              <a:rPr lang="en-US" sz="8000" dirty="0" err="1">
                <a:solidFill>
                  <a:srgbClr val="4062B7"/>
                </a:solidFill>
                <a:latin typeface="Caveat Brush"/>
              </a:rPr>
              <a:t>z</a:t>
            </a:r>
            <a:r>
              <a:rPr lang="en-US" sz="8000" dirty="0">
                <a:solidFill>
                  <a:srgbClr val="4062B7"/>
                </a:solidFill>
                <a:latin typeface="Caveat Brush"/>
              </a:rPr>
              <a:t>” in the air during the next video.</a:t>
            </a:r>
          </a:p>
          <a:p>
            <a:pPr marL="0" lvl="1" indent="0" algn="ctr">
              <a:lnSpc>
                <a:spcPts val="8000"/>
              </a:lnSpc>
              <a:spcBef>
                <a:spcPct val="0"/>
              </a:spcBef>
            </a:pPr>
            <a:endParaRPr lang="en-US" sz="8000" dirty="0">
              <a:solidFill>
                <a:srgbClr val="4062B7"/>
              </a:solidFill>
              <a:latin typeface="Caveat Brush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91973">
            <a:off x="-1493256" y="-2203984"/>
            <a:ext cx="7315200" cy="38557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627142">
            <a:off x="15507404" y="-1196905"/>
            <a:ext cx="2555501" cy="5495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208026">
            <a:off x="11902400" y="8918347"/>
            <a:ext cx="7315200" cy="38557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492045">
            <a:off x="686121" y="7182227"/>
            <a:ext cx="2555501" cy="5495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0">
        <p15:prstTrans prst="curtains"/>
        <p:sndAc>
          <p:stSnd>
            <p:snd r:embed="rId2" name="click.wav"/>
          </p:stSnd>
        </p:sndAc>
      </p:transition>
    </mc:Choice>
    <mc:Fallback xmlns="">
      <p:transition spd="slow" advClick="0" advTm="30000">
        <p:fade/>
        <p:sndAc>
          <p:stSnd>
            <p:snd r:embed="rId7" name="click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034096" y="1382195"/>
            <a:ext cx="10219808" cy="1069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8000"/>
              </a:lnSpc>
              <a:spcBef>
                <a:spcPct val="0"/>
              </a:spcBef>
            </a:pPr>
            <a:r>
              <a:rPr lang="en-US" sz="8000">
                <a:solidFill>
                  <a:srgbClr val="4062B7"/>
                </a:solidFill>
                <a:latin typeface="Caveat Brush"/>
              </a:rPr>
              <a:t>WRITING THE LETTER "Z"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591973">
            <a:off x="-1493256" y="-2203984"/>
            <a:ext cx="7315200" cy="38557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627142">
            <a:off x="15507404" y="-1196905"/>
            <a:ext cx="2555501" cy="5495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208026">
            <a:off x="11902400" y="8918347"/>
            <a:ext cx="7315200" cy="38557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492045">
            <a:off x="686121" y="7182227"/>
            <a:ext cx="2555501" cy="54957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0" y="132080"/>
            <a:ext cx="2164344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veat Brush Bold"/>
              </a:rPr>
              <a:t>3 min</a:t>
            </a:r>
          </a:p>
        </p:txBody>
      </p:sp>
      <p:pic>
        <p:nvPicPr>
          <p:cNvPr id="8" name="writing letter z">
            <a:hlinkClick r:id="" action="ppaction://media"/>
            <a:extLst>
              <a:ext uri="{FF2B5EF4-FFF2-40B4-BE49-F238E27FC236}">
                <a16:creationId xmlns:a16="http://schemas.microsoft.com/office/drawing/2014/main" id="{81E05BCF-5829-A3EA-C22A-520C18C36C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84700" y="3321130"/>
            <a:ext cx="9118600" cy="5129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80000">
        <p15:prstTrans prst="curtains"/>
        <p:sndAc>
          <p:stSnd>
            <p:snd r:embed="rId4" name="click.wav"/>
          </p:stSnd>
        </p:sndAc>
      </p:transition>
    </mc:Choice>
    <mc:Fallback xmlns="">
      <p:transition spd="slow" advClick="0" advTm="180000">
        <p:fade/>
        <p:sndAc>
          <p:stSnd>
            <p:snd r:embed="rId10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54866">
            <a:off x="834277" y="256629"/>
            <a:ext cx="1929364" cy="17855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38245">
            <a:off x="15208759" y="7707017"/>
            <a:ext cx="1827519" cy="177767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99069">
            <a:off x="733091" y="8094880"/>
            <a:ext cx="1961004" cy="421721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253409">
            <a:off x="13032338" y="-1569619"/>
            <a:ext cx="7315200" cy="38557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993580" y="3596074"/>
            <a:ext cx="4991698" cy="309485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93992" y="3887705"/>
            <a:ext cx="11014174" cy="358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6999">
                <a:solidFill>
                  <a:srgbClr val="4062B7"/>
                </a:solidFill>
                <a:latin typeface="Caveat Brush"/>
              </a:rPr>
              <a:t>Ask your students to write down the uppercase  &amp; lowercase of the letter “Zz” on their boards!</a:t>
            </a:r>
          </a:p>
          <a:p>
            <a:pPr>
              <a:lnSpc>
                <a:spcPts val="6999"/>
              </a:lnSpc>
            </a:pPr>
            <a:endParaRPr lang="en-US" sz="6999">
              <a:solidFill>
                <a:srgbClr val="4062B7"/>
              </a:solidFill>
              <a:latin typeface="Caveat Brush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5903106" y="132080"/>
            <a:ext cx="2164344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Caveat Brush Bold"/>
              </a:rPr>
              <a:t>2 min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20000">
        <p15:prstTrans prst="curtains"/>
        <p:sndAc>
          <p:stSnd>
            <p:snd r:embed="rId2" name="click.wav"/>
          </p:stSnd>
        </p:sndAc>
      </p:transition>
    </mc:Choice>
    <mc:Fallback xmlns="">
      <p:transition spd="slow" advClick="0" advTm="120000">
        <p:fade/>
        <p:sndAc>
          <p:stSnd>
            <p:snd r:embed="rId13" name="click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91690" y="-97014"/>
            <a:ext cx="1533384" cy="14190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7095457" y="-33305"/>
            <a:ext cx="1497377" cy="138575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399069">
            <a:off x="412338" y="8357415"/>
            <a:ext cx="1829658" cy="39347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835223" flipH="1">
            <a:off x="15728467" y="8353634"/>
            <a:ext cx="1886301" cy="40565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6692" y="3431273"/>
            <a:ext cx="3931293" cy="342205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039487" y="3308096"/>
            <a:ext cx="3661630" cy="36708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466725" y="3308096"/>
            <a:ext cx="4455550" cy="40768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671314" y="5479052"/>
            <a:ext cx="4370338" cy="99971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33401" y="7502189"/>
            <a:ext cx="3793564" cy="1228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400" dirty="0">
                <a:solidFill>
                  <a:srgbClr val="4062B7"/>
                </a:solidFill>
                <a:latin typeface="Caveat Brush"/>
              </a:rPr>
              <a:t>1- Zebra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09544" y="459907"/>
            <a:ext cx="15985913" cy="2597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dirty="0">
                <a:solidFill>
                  <a:srgbClr val="4062B7"/>
                </a:solidFill>
                <a:latin typeface="Caveat Brush"/>
              </a:rPr>
              <a:t>Memorize the following things that start with the letter “</a:t>
            </a:r>
            <a:r>
              <a:rPr lang="en-US" sz="9999" dirty="0" err="1">
                <a:solidFill>
                  <a:srgbClr val="4062B7"/>
                </a:solidFill>
                <a:latin typeface="Caveat Brush"/>
              </a:rPr>
              <a:t>Zz</a:t>
            </a:r>
            <a:r>
              <a:rPr lang="en-US" sz="9999" dirty="0">
                <a:solidFill>
                  <a:srgbClr val="4062B7"/>
                </a:solidFill>
                <a:latin typeface="Caveat Brush"/>
              </a:rPr>
              <a:t>”.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488889" y="7502189"/>
            <a:ext cx="4212229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400">
                <a:solidFill>
                  <a:srgbClr val="4062B7"/>
                </a:solidFill>
                <a:latin typeface="Caveat Brush"/>
              </a:rPr>
              <a:t>2 - Zoo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459085" y="7502189"/>
            <a:ext cx="4212229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400">
                <a:solidFill>
                  <a:srgbClr val="4062B7"/>
                </a:solidFill>
                <a:latin typeface="Caveat Brush"/>
              </a:rPr>
              <a:t>3- Zero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829423" y="7571433"/>
            <a:ext cx="4212229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400">
                <a:solidFill>
                  <a:srgbClr val="4062B7"/>
                </a:solidFill>
                <a:latin typeface="Caveat Brush"/>
              </a:rPr>
              <a:t>4- Zigzag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307237" y="2912527"/>
            <a:ext cx="3349453" cy="920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399" dirty="0">
                <a:solidFill>
                  <a:srgbClr val="000000"/>
                </a:solidFill>
                <a:latin typeface="Caveat Brush Bold"/>
              </a:rPr>
              <a:t>(3 min)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80000">
        <p15:prstTrans prst="curtains"/>
        <p:sndAc>
          <p:stSnd>
            <p:snd r:embed="rId2" name="click.wav"/>
          </p:stSnd>
        </p:sndAc>
      </p:transition>
    </mc:Choice>
    <mc:Fallback xmlns="">
      <p:transition spd="slow" advClick="0" advTm="180000">
        <p:fade/>
        <p:sndAc>
          <p:stSnd>
            <p:snd r:embed="rId13" name="click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4175125"/>
            <a:ext cx="4742351" cy="195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500">
                <a:solidFill>
                  <a:srgbClr val="4062B7"/>
                </a:solidFill>
                <a:latin typeface="Caveat Brush Italics"/>
              </a:rPr>
              <a:t>General Instructions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91973">
            <a:off x="-1493256" y="-2203984"/>
            <a:ext cx="7315200" cy="38557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492045">
            <a:off x="634691" y="8106107"/>
            <a:ext cx="2046333" cy="440071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889855" y="975477"/>
            <a:ext cx="600501" cy="93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>
                <a:solidFill>
                  <a:srgbClr val="4062B7"/>
                </a:solidFill>
                <a:latin typeface="Caveat Brush Bold"/>
              </a:rPr>
              <a:t>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844919" y="754066"/>
            <a:ext cx="12290334" cy="160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500" dirty="0">
                <a:solidFill>
                  <a:srgbClr val="4B4B4B"/>
                </a:solidFill>
                <a:latin typeface="Glacial Indifference"/>
              </a:rPr>
              <a:t>Please ensure your device and internet connection are working properly before the session begins. In case of any technical issues during the session, please contact the branch leaders immediately.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853291" y="3496270"/>
            <a:ext cx="12590585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500" dirty="0">
                <a:solidFill>
                  <a:srgbClr val="4B4B4B"/>
                </a:solidFill>
                <a:latin typeface="Glacial Indifference"/>
              </a:rPr>
              <a:t>Slide timings are flexible. You may move to the next slide if the content is completed before the assigned time.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697415" y="6506384"/>
            <a:ext cx="12590585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500" dirty="0">
                <a:solidFill>
                  <a:srgbClr val="4B4B4B"/>
                </a:solidFill>
                <a:latin typeface="Glacial Indifference"/>
              </a:rPr>
              <a:t>Encourage students to participate by repeating words and sentences aloud and using their microphones when appropriate.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847540" y="8091529"/>
            <a:ext cx="12290334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500" dirty="0">
                <a:solidFill>
                  <a:srgbClr val="4B4B4B"/>
                </a:solidFill>
                <a:latin typeface="Glacial Indifference"/>
              </a:rPr>
              <a:t>Use interactive tools such as the chat box and reactions to keep students engaged throughout the lesson.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898227" y="3491825"/>
            <a:ext cx="600501" cy="93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>
                <a:solidFill>
                  <a:srgbClr val="4062B7"/>
                </a:solidFill>
                <a:latin typeface="Caveat Brush Bold"/>
              </a:rPr>
              <a:t>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892476" y="6589886"/>
            <a:ext cx="600501" cy="93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>
                <a:solidFill>
                  <a:srgbClr val="4062B7"/>
                </a:solidFill>
                <a:latin typeface="Caveat Brush"/>
              </a:rPr>
              <a:t>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892476" y="8353784"/>
            <a:ext cx="600501" cy="93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>
                <a:solidFill>
                  <a:srgbClr val="4062B7"/>
                </a:solidFill>
                <a:latin typeface="Caveat Brush"/>
              </a:rPr>
              <a:t>4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28079" y="132080"/>
            <a:ext cx="2467521" cy="896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Caveat Brush Bold"/>
              </a:rPr>
              <a:t>1 min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0">
        <p15:prstTrans prst="curtains"/>
        <p:sndAc>
          <p:stSnd>
            <p:snd r:embed="rId2" name="click.wav"/>
          </p:stSnd>
        </p:sndAc>
      </p:transition>
    </mc:Choice>
    <mc:Fallback xmlns="">
      <p:transition spd="slow" advClick="0" advTm="60000">
        <p:fade/>
        <p:sndAc>
          <p:stSnd>
            <p:snd r:embed="rId7" name="click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54866">
            <a:off x="834277" y="256629"/>
            <a:ext cx="1929364" cy="17855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38245">
            <a:off x="15208759" y="7707017"/>
            <a:ext cx="1827519" cy="177767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99069">
            <a:off x="733091" y="8094880"/>
            <a:ext cx="1961004" cy="421721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253409">
            <a:off x="13032338" y="-1569619"/>
            <a:ext cx="7315200" cy="38557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80405" y="3249112"/>
            <a:ext cx="4936516" cy="378877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726557" y="4185236"/>
            <a:ext cx="11561443" cy="3622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6999" dirty="0">
                <a:solidFill>
                  <a:srgbClr val="4062B7"/>
                </a:solidFill>
                <a:latin typeface="Caveat Brush"/>
              </a:rPr>
              <a:t>Please sing along with the students during the following song &amp; be interactive!</a:t>
            </a:r>
          </a:p>
          <a:p>
            <a:pPr>
              <a:lnSpc>
                <a:spcPts val="6999"/>
              </a:lnSpc>
            </a:pPr>
            <a:endParaRPr lang="en-US" sz="6999" dirty="0">
              <a:solidFill>
                <a:srgbClr val="4062B7"/>
              </a:solidFill>
              <a:latin typeface="Caveat Brush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0">
        <p15:prstTrans prst="curtains"/>
        <p:sndAc>
          <p:stSnd>
            <p:snd r:embed="rId2" name="click.wav"/>
          </p:stSnd>
        </p:sndAc>
      </p:transition>
    </mc:Choice>
    <mc:Fallback xmlns="">
      <p:transition spd="slow" advClick="0" advTm="30000">
        <p:fade/>
        <p:sndAc>
          <p:stSnd>
            <p:snd r:embed="rId12" name="click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034096" y="582570"/>
            <a:ext cx="10219808" cy="2079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>
                <a:solidFill>
                  <a:srgbClr val="4062B7"/>
                </a:solidFill>
                <a:latin typeface="Caveat Brush"/>
              </a:rPr>
              <a:t>THE LETTER ”Z” SONG</a:t>
            </a:r>
          </a:p>
          <a:p>
            <a:pPr marL="0" lvl="1" indent="0" algn="ctr">
              <a:lnSpc>
                <a:spcPts val="8000"/>
              </a:lnSpc>
              <a:spcBef>
                <a:spcPct val="0"/>
              </a:spcBef>
            </a:pPr>
            <a:endParaRPr lang="en-US" sz="8000">
              <a:solidFill>
                <a:srgbClr val="4062B7"/>
              </a:solidFill>
              <a:latin typeface="Caveat Brush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591973">
            <a:off x="-1295400" y="-2188654"/>
            <a:ext cx="7315200" cy="38557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627142">
            <a:off x="15507404" y="-1196905"/>
            <a:ext cx="2555501" cy="5495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208026">
            <a:off x="11902400" y="8918347"/>
            <a:ext cx="7315200" cy="38557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492045">
            <a:off x="686121" y="7182227"/>
            <a:ext cx="2555501" cy="54957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66612" y="108585"/>
            <a:ext cx="1995587" cy="920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399" dirty="0">
                <a:solidFill>
                  <a:srgbClr val="000000"/>
                </a:solidFill>
                <a:latin typeface="Caveat Brush"/>
              </a:rPr>
              <a:t>4 min</a:t>
            </a:r>
          </a:p>
        </p:txBody>
      </p:sp>
      <p:pic>
        <p:nvPicPr>
          <p:cNvPr id="8" name="letter z song">
            <a:hlinkClick r:id="" action="ppaction://media"/>
            <a:extLst>
              <a:ext uri="{FF2B5EF4-FFF2-40B4-BE49-F238E27FC236}">
                <a16:creationId xmlns:a16="http://schemas.microsoft.com/office/drawing/2014/main" id="{D01E68EB-5C9E-09BA-3D6A-8327A9E9C9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76800" y="3728902"/>
            <a:ext cx="8051800" cy="45291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40000">
        <p15:prstTrans prst="curtains"/>
        <p:sndAc>
          <p:stSnd>
            <p:snd r:embed="rId4" name="click.wav"/>
          </p:stSnd>
        </p:sndAc>
      </p:transition>
    </mc:Choice>
    <mc:Fallback xmlns="">
      <p:transition spd="slow" advClick="0" advTm="240000">
        <p:fade/>
        <p:sndAc>
          <p:stSnd>
            <p:snd r:embed="rId10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18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6152BC-FC64-4E59-2558-8202814E3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0163" y="-2705100"/>
            <a:ext cx="8218120" cy="62184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DF6D52-9083-8F91-6CDD-F1DCAE9F9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28800" y="6438900"/>
            <a:ext cx="5560034" cy="58160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ECBB67-F349-D91B-72F1-DACCD96806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8490" y="676753"/>
            <a:ext cx="2615411" cy="25788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FD425E-90A8-577E-907F-DB9E90D05A35}"/>
              </a:ext>
            </a:extLst>
          </p:cNvPr>
          <p:cNvSpPr txBox="1"/>
          <p:nvPr/>
        </p:nvSpPr>
        <p:spPr>
          <a:xfrm>
            <a:off x="2584931" y="396509"/>
            <a:ext cx="120421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accent1">
                    <a:lumMod val="75000"/>
                  </a:schemeClr>
                </a:solidFill>
                <a:latin typeface="Caveat Brush" pitchFamily="2" charset="0"/>
              </a:rPr>
              <a:t>Is this…?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0B6407-71CA-9B06-7DB5-C483525193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1" y="3103916"/>
            <a:ext cx="6629399" cy="35110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6BE362-88E9-B4A7-0137-EED10770AB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57" b="90343" l="6512" r="90814">
                        <a14:foregroundMark x1="8372" y1="34120" x2="6512" y2="24464"/>
                        <a14:foregroundMark x1="91860" y1="63948" x2="88953" y2="29185"/>
                        <a14:foregroundMark x1="88953" y1="29185" x2="90930" y2="31974"/>
                        <a14:foregroundMark x1="51512" y1="90343" x2="47442" y2="8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400" y="3735861"/>
            <a:ext cx="5151120" cy="27911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1AA030-9B19-0070-6941-8BC0AD28FCFD}"/>
              </a:ext>
            </a:extLst>
          </p:cNvPr>
          <p:cNvSpPr txBox="1"/>
          <p:nvPr/>
        </p:nvSpPr>
        <p:spPr>
          <a:xfrm>
            <a:off x="372097" y="5844061"/>
            <a:ext cx="87719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Caveat Brush" pitchFamily="2" charset="0"/>
              </a:rPr>
              <a:t>Is this </a:t>
            </a:r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Caveat Brush" pitchFamily="2" charset="0"/>
              </a:rPr>
              <a:t>your book?</a:t>
            </a:r>
          </a:p>
          <a:p>
            <a:pPr algn="ctr"/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Caveat Brush" pitchFamily="2" charset="0"/>
              </a:rPr>
              <a:t>Yes, it is. </a:t>
            </a:r>
            <a:r>
              <a:rPr lang="en-US" sz="7200" dirty="0">
                <a:solidFill>
                  <a:srgbClr val="FF0000"/>
                </a:solidFill>
                <a:latin typeface="Caveat Brush" pitchFamily="2" charset="0"/>
              </a:rPr>
              <a:t>This is </a:t>
            </a:r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Caveat Brush" pitchFamily="2" charset="0"/>
              </a:rPr>
              <a:t>my book.</a:t>
            </a:r>
            <a:endParaRPr lang="en-GB" sz="7200" dirty="0">
              <a:solidFill>
                <a:schemeClr val="accent1">
                  <a:lumMod val="75000"/>
                </a:schemeClr>
              </a:solidFill>
              <a:latin typeface="Caveat Brush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9E2BD1B-A846-F9A2-7857-C6BC2B3AEB5D}"/>
              </a:ext>
            </a:extLst>
          </p:cNvPr>
          <p:cNvSpPr txBox="1"/>
          <p:nvPr/>
        </p:nvSpPr>
        <p:spPr>
          <a:xfrm>
            <a:off x="30480" y="0"/>
            <a:ext cx="2164344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Caveat Brush Bold"/>
              </a:rPr>
              <a:t>2 mins</a:t>
            </a:r>
          </a:p>
        </p:txBody>
      </p:sp>
    </p:spTree>
    <p:extLst>
      <p:ext uri="{BB962C8B-B14F-4D97-AF65-F5344CB8AC3E}">
        <p14:creationId xmlns:p14="http://schemas.microsoft.com/office/powerpoint/2010/main" val="2106320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20000">
        <p15:prstTrans prst="curtains"/>
        <p:sndAc>
          <p:stSnd>
            <p:snd r:embed="rId2" name="click.wav"/>
          </p:stSnd>
        </p:sndAc>
      </p:transition>
    </mc:Choice>
    <mc:Fallback xmlns="">
      <p:transition spd="slow" advClick="0" advTm="120000">
        <p:fade/>
        <p:sndAc>
          <p:stSnd>
            <p:snd r:embed="rId9" name="click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6152BC-FC64-4E59-2558-8202814E3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0163" y="-2705100"/>
            <a:ext cx="8218120" cy="62184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DF6D52-9083-8F91-6CDD-F1DCAE9F9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28800" y="6438900"/>
            <a:ext cx="5560034" cy="58160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ECBB67-F349-D91B-72F1-DACCD96806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5108"/>
            <a:ext cx="2615411" cy="25788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FD425E-90A8-577E-907F-DB9E90D05A35}"/>
              </a:ext>
            </a:extLst>
          </p:cNvPr>
          <p:cNvSpPr txBox="1"/>
          <p:nvPr/>
        </p:nvSpPr>
        <p:spPr>
          <a:xfrm>
            <a:off x="2584931" y="396509"/>
            <a:ext cx="120421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accent1">
                    <a:lumMod val="75000"/>
                  </a:schemeClr>
                </a:solidFill>
                <a:latin typeface="Caveat Brush" pitchFamily="2" charset="0"/>
              </a:rPr>
              <a:t>Are these…?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6BE362-88E9-B4A7-0137-EED10770AB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57" b="90343" l="6512" r="90814">
                        <a14:foregroundMark x1="8372" y1="34120" x2="6512" y2="24464"/>
                        <a14:foregroundMark x1="91860" y1="63948" x2="88953" y2="29185"/>
                        <a14:foregroundMark x1="88953" y1="29185" x2="90930" y2="31974"/>
                        <a14:foregroundMark x1="51512" y1="90343" x2="47442" y2="8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3106800"/>
            <a:ext cx="5806440" cy="3146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1AA030-9B19-0070-6941-8BC0AD28FCFD}"/>
              </a:ext>
            </a:extLst>
          </p:cNvPr>
          <p:cNvSpPr txBox="1"/>
          <p:nvPr/>
        </p:nvSpPr>
        <p:spPr>
          <a:xfrm>
            <a:off x="3715994" y="7278840"/>
            <a:ext cx="112560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Caveat Brush" pitchFamily="2" charset="0"/>
              </a:rPr>
              <a:t>Are these </a:t>
            </a:r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Caveat Brush" pitchFamily="2" charset="0"/>
              </a:rPr>
              <a:t>your books?</a:t>
            </a:r>
          </a:p>
          <a:p>
            <a:pPr algn="ctr"/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Caveat Brush" pitchFamily="2" charset="0"/>
              </a:rPr>
              <a:t>Yes, they are. </a:t>
            </a:r>
            <a:r>
              <a:rPr lang="en-US" sz="7200" dirty="0">
                <a:solidFill>
                  <a:srgbClr val="FF0000"/>
                </a:solidFill>
                <a:latin typeface="Caveat Brush" pitchFamily="2" charset="0"/>
              </a:rPr>
              <a:t>These are </a:t>
            </a:r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Caveat Brush" pitchFamily="2" charset="0"/>
              </a:rPr>
              <a:t>my books.</a:t>
            </a:r>
            <a:endParaRPr lang="en-GB" sz="7200" dirty="0">
              <a:solidFill>
                <a:schemeClr val="accent1">
                  <a:lumMod val="75000"/>
                </a:schemeClr>
              </a:solidFill>
              <a:latin typeface="Caveat Brush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70EA31-8C84-E045-7896-6830CBD8AB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4179" y="2210199"/>
            <a:ext cx="6339505" cy="4824611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0BBE0BDA-2800-34BC-582A-F640B1B24CA5}"/>
              </a:ext>
            </a:extLst>
          </p:cNvPr>
          <p:cNvSpPr txBox="1"/>
          <p:nvPr/>
        </p:nvSpPr>
        <p:spPr>
          <a:xfrm>
            <a:off x="30480" y="0"/>
            <a:ext cx="2164344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Caveat Brush Bold"/>
              </a:rPr>
              <a:t>2 mins</a:t>
            </a:r>
          </a:p>
        </p:txBody>
      </p:sp>
    </p:spTree>
    <p:extLst>
      <p:ext uri="{BB962C8B-B14F-4D97-AF65-F5344CB8AC3E}">
        <p14:creationId xmlns:p14="http://schemas.microsoft.com/office/powerpoint/2010/main" val="3801915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20000">
        <p15:prstTrans prst="curtains"/>
        <p:sndAc>
          <p:stSnd>
            <p:snd r:embed="rId2" name="click.wav"/>
          </p:stSnd>
        </p:sndAc>
      </p:transition>
    </mc:Choice>
    <mc:Fallback xmlns="">
      <p:transition spd="slow" advClick="0" advTm="120000">
        <p:fade/>
        <p:sndAc>
          <p:stSnd>
            <p:snd r:embed="rId9" name="click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6152BC-FC64-4E59-2558-8202814E3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0163" y="-2705100"/>
            <a:ext cx="8218120" cy="62184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DF6D52-9083-8F91-6CDD-F1DCAE9F9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28800" y="6438900"/>
            <a:ext cx="5560034" cy="58160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ECBB67-F349-D91B-72F1-DACCD96806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5108"/>
            <a:ext cx="2615411" cy="25788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FD425E-90A8-577E-907F-DB9E90D05A35}"/>
              </a:ext>
            </a:extLst>
          </p:cNvPr>
          <p:cNvSpPr txBox="1"/>
          <p:nvPr/>
        </p:nvSpPr>
        <p:spPr>
          <a:xfrm>
            <a:off x="2584931" y="396509"/>
            <a:ext cx="120421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accent1">
                    <a:lumMod val="75000"/>
                  </a:schemeClr>
                </a:solidFill>
                <a:latin typeface="Caveat Brush" pitchFamily="2" charset="0"/>
              </a:rPr>
              <a:t>Answer the questions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0BBE0BDA-2800-34BC-582A-F640B1B24CA5}"/>
              </a:ext>
            </a:extLst>
          </p:cNvPr>
          <p:cNvSpPr txBox="1"/>
          <p:nvPr/>
        </p:nvSpPr>
        <p:spPr>
          <a:xfrm>
            <a:off x="30480" y="0"/>
            <a:ext cx="2164344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Caveat Brush Bold"/>
              </a:rPr>
              <a:t>3 mins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7E94F4-DAB3-B7D7-F734-FF67FA6DCD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562" y="3094424"/>
            <a:ext cx="2049076" cy="20490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0B9DAA-FB0E-6BF4-2714-BB7008E8E6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5940" y="2333223"/>
            <a:ext cx="2510372" cy="25610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BB4384-CFCF-5BE7-2D5E-F1EDA5894F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80589" y="6188731"/>
            <a:ext cx="3636152" cy="23540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0E704A-B395-9652-C327-96F9985D895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536" t="11591" r="7999" b="12702"/>
          <a:stretch/>
        </p:blipFill>
        <p:spPr>
          <a:xfrm>
            <a:off x="596815" y="5995515"/>
            <a:ext cx="2971800" cy="23826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E56EF62-1C31-A5BC-42FA-AE5942852890}"/>
              </a:ext>
            </a:extLst>
          </p:cNvPr>
          <p:cNvSpPr txBox="1"/>
          <p:nvPr/>
        </p:nvSpPr>
        <p:spPr>
          <a:xfrm>
            <a:off x="3375660" y="3563759"/>
            <a:ext cx="495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Caveat Brush" pitchFamily="2" charset="0"/>
              </a:rPr>
              <a:t>Is this </a:t>
            </a:r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Caveat Brush" pitchFamily="2" charset="0"/>
              </a:rPr>
              <a:t>your apple?</a:t>
            </a:r>
            <a:endParaRPr lang="en-GB" sz="5400" b="1" dirty="0">
              <a:solidFill>
                <a:schemeClr val="accent1">
                  <a:lumMod val="75000"/>
                </a:schemeClr>
              </a:solidFill>
              <a:latin typeface="Caveat Brush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431C08-C364-2440-2C2F-EDE9691FA87E}"/>
              </a:ext>
            </a:extLst>
          </p:cNvPr>
          <p:cNvSpPr txBox="1"/>
          <p:nvPr/>
        </p:nvSpPr>
        <p:spPr>
          <a:xfrm>
            <a:off x="12420600" y="2830955"/>
            <a:ext cx="601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Caveat Brush" pitchFamily="2" charset="0"/>
              </a:rPr>
              <a:t>Are these </a:t>
            </a:r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Caveat Brush" pitchFamily="2" charset="0"/>
              </a:rPr>
              <a:t>your socks?</a:t>
            </a:r>
            <a:endParaRPr lang="en-GB" sz="5400" b="1" dirty="0">
              <a:solidFill>
                <a:schemeClr val="accent1">
                  <a:lumMod val="75000"/>
                </a:schemeClr>
              </a:solidFill>
              <a:latin typeface="Caveat Brush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5331EF-6BED-8BA3-3AB1-95259B33C63E}"/>
              </a:ext>
            </a:extLst>
          </p:cNvPr>
          <p:cNvSpPr txBox="1"/>
          <p:nvPr/>
        </p:nvSpPr>
        <p:spPr>
          <a:xfrm>
            <a:off x="13216250" y="8036490"/>
            <a:ext cx="495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Caveat Brush" pitchFamily="2" charset="0"/>
              </a:rPr>
              <a:t>Is this </a:t>
            </a:r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Caveat Brush" pitchFamily="2" charset="0"/>
              </a:rPr>
              <a:t>your hat?</a:t>
            </a:r>
            <a:endParaRPr lang="en-GB" sz="5400" b="1" dirty="0">
              <a:solidFill>
                <a:schemeClr val="accent1">
                  <a:lumMod val="75000"/>
                </a:schemeClr>
              </a:solidFill>
              <a:latin typeface="Caveat Brush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0642FB-A0B6-24F9-8670-DFED9CE96079}"/>
              </a:ext>
            </a:extLst>
          </p:cNvPr>
          <p:cNvSpPr txBox="1"/>
          <p:nvPr/>
        </p:nvSpPr>
        <p:spPr>
          <a:xfrm>
            <a:off x="3375660" y="8036490"/>
            <a:ext cx="601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Caveat Brush" pitchFamily="2" charset="0"/>
              </a:rPr>
              <a:t>Are these </a:t>
            </a:r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Caveat Brush" pitchFamily="2" charset="0"/>
              </a:rPr>
              <a:t>your shoes?</a:t>
            </a:r>
            <a:endParaRPr lang="en-GB" sz="5400" b="1" dirty="0">
              <a:solidFill>
                <a:schemeClr val="accent1">
                  <a:lumMod val="75000"/>
                </a:schemeClr>
              </a:solidFill>
              <a:latin typeface="Caveat Bru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613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80000">
        <p15:prstTrans prst="curtains"/>
        <p:sndAc>
          <p:stSnd>
            <p:snd r:embed="rId2" name="click.wav"/>
          </p:stSnd>
        </p:sndAc>
      </p:transition>
    </mc:Choice>
    <mc:Fallback xmlns="">
      <p:transition spd="slow" advClick="0" advTm="180000">
        <p:fade/>
        <p:sndAc>
          <p:stSnd>
            <p:snd r:embed="rId10" name="click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875" t="34422"/>
          <a:stretch>
            <a:fillRect/>
          </a:stretch>
        </p:blipFill>
        <p:spPr>
          <a:xfrm rot="-2700000">
            <a:off x="12563812" y="6185585"/>
            <a:ext cx="1844802" cy="193161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767618" y="6381160"/>
            <a:ext cx="8449039" cy="1788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00"/>
              </a:lnSpc>
            </a:pPr>
            <a:r>
              <a:rPr lang="en-US" sz="13400">
                <a:solidFill>
                  <a:srgbClr val="333331"/>
                </a:solidFill>
                <a:latin typeface="Caveat Brush"/>
              </a:rPr>
              <a:t>Thank You!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875" t="34422"/>
          <a:stretch>
            <a:fillRect/>
          </a:stretch>
        </p:blipFill>
        <p:spPr>
          <a:xfrm rot="2583084" flipH="1">
            <a:off x="3877570" y="6284329"/>
            <a:ext cx="1844802" cy="19316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75215" y="1701428"/>
            <a:ext cx="7033846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591973">
            <a:off x="-1623706" y="-2753677"/>
            <a:ext cx="7315200" cy="38557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591973" flipH="1" flipV="1">
            <a:off x="12364631" y="8895964"/>
            <a:ext cx="7315200" cy="385572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364722">
            <a:off x="308373" y="7373453"/>
            <a:ext cx="1913382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72190">
            <a:off x="16168775" y="-1316514"/>
            <a:ext cx="2181049" cy="469042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696703" y="1701428"/>
            <a:ext cx="3775731" cy="31784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15566" y="1701428"/>
            <a:ext cx="3775731" cy="31784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50556" y="2487472"/>
            <a:ext cx="3483165" cy="25427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273519" y="86249"/>
            <a:ext cx="7416032" cy="10197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0">
        <p15:prstTrans prst="curtains"/>
        <p:sndAc>
          <p:stSnd>
            <p:snd r:embed="rId2" name="click.wav"/>
          </p:stSnd>
        </p:sndAc>
      </p:transition>
    </mc:Choice>
    <mc:Fallback xmlns="">
      <p:transition spd="slow" advClick="0" advTm="30000">
        <p:fade/>
        <p:sndAc>
          <p:stSnd>
            <p:snd r:embed="rId16" name="click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572190">
            <a:off x="16625794" y="-340934"/>
            <a:ext cx="1709861" cy="36771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302191" y="7721881"/>
            <a:ext cx="1207878" cy="110685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340462" y="5725086"/>
            <a:ext cx="1319888" cy="6119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660350" y="6661688"/>
            <a:ext cx="2804765" cy="322724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628423" y="4947535"/>
            <a:ext cx="2244249" cy="224424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526614" y="1640501"/>
            <a:ext cx="8950146" cy="1069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8000">
                <a:solidFill>
                  <a:srgbClr val="4062B7"/>
                </a:solidFill>
                <a:latin typeface="Knewave Italics"/>
              </a:rPr>
              <a:t>Lesson Objectives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-80252" y="3251347"/>
            <a:ext cx="18368252" cy="6437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501" lvl="1" indent="-539750">
              <a:lnSpc>
                <a:spcPts val="8500"/>
              </a:lnSpc>
              <a:buFont typeface="Arial"/>
              <a:buChar char="•"/>
            </a:pPr>
            <a:r>
              <a:rPr lang="en-US" sz="5000" spc="250" dirty="0">
                <a:solidFill>
                  <a:srgbClr val="333331"/>
                </a:solidFill>
                <a:latin typeface="Glacial Indifference"/>
              </a:rPr>
              <a:t>To learn the phonics of the letter ”Y”.</a:t>
            </a:r>
          </a:p>
          <a:p>
            <a:pPr marL="1079501" lvl="1" indent="-539750">
              <a:lnSpc>
                <a:spcPts val="8500"/>
              </a:lnSpc>
              <a:buFont typeface="Arial"/>
              <a:buChar char="•"/>
            </a:pPr>
            <a:r>
              <a:rPr lang="en-US" sz="5000" spc="250" dirty="0">
                <a:solidFill>
                  <a:srgbClr val="333331"/>
                </a:solidFill>
                <a:latin typeface="Glacial Indifference"/>
              </a:rPr>
              <a:t>To learn the right way to write the letter “Y”.</a:t>
            </a:r>
          </a:p>
          <a:p>
            <a:pPr marL="1079501" lvl="1" indent="-539750">
              <a:lnSpc>
                <a:spcPts val="8500"/>
              </a:lnSpc>
              <a:buFont typeface="Arial"/>
              <a:buChar char="•"/>
            </a:pPr>
            <a:r>
              <a:rPr lang="en-US" sz="5000" spc="250" dirty="0">
                <a:solidFill>
                  <a:srgbClr val="333331"/>
                </a:solidFill>
                <a:latin typeface="Glacial Indifference"/>
              </a:rPr>
              <a:t>To learn the phonics of the letter ”Z”.</a:t>
            </a:r>
          </a:p>
          <a:p>
            <a:pPr marL="1079501" lvl="1" indent="-539750">
              <a:lnSpc>
                <a:spcPts val="8500"/>
              </a:lnSpc>
              <a:buFont typeface="Arial"/>
              <a:buChar char="•"/>
            </a:pPr>
            <a:r>
              <a:rPr lang="en-US" sz="5000" spc="250" dirty="0">
                <a:solidFill>
                  <a:srgbClr val="333331"/>
                </a:solidFill>
                <a:latin typeface="Glacial Indifference"/>
              </a:rPr>
              <a:t>To learn the right way to write the letter “Z”.</a:t>
            </a:r>
          </a:p>
          <a:p>
            <a:pPr marL="1079501" lvl="1" indent="-539750">
              <a:lnSpc>
                <a:spcPts val="8500"/>
              </a:lnSpc>
              <a:buFont typeface="Arial"/>
              <a:buChar char="•"/>
            </a:pPr>
            <a:r>
              <a:rPr lang="en-US" sz="5000" spc="250" dirty="0">
                <a:solidFill>
                  <a:srgbClr val="333331"/>
                </a:solidFill>
                <a:latin typeface="Glacial Indifference"/>
              </a:rPr>
              <a:t>To learn using “ is this” ,” are these”.</a:t>
            </a:r>
          </a:p>
          <a:p>
            <a:pPr>
              <a:lnSpc>
                <a:spcPts val="8500"/>
              </a:lnSpc>
            </a:pPr>
            <a:endParaRPr lang="en-US" sz="5000" spc="250" dirty="0">
              <a:solidFill>
                <a:srgbClr val="333331"/>
              </a:solidFill>
              <a:latin typeface="Glacial Indifference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132283">
            <a:off x="-342660" y="9386438"/>
            <a:ext cx="6091753" cy="321086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25373" y="9390380"/>
            <a:ext cx="1427227" cy="896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Caveat Brush Bold"/>
              </a:rPr>
              <a:t>1 min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0">
        <p15:prstTrans prst="curtains"/>
        <p:sndAc>
          <p:stSnd>
            <p:snd r:embed="rId2" name="click.wav"/>
          </p:stSnd>
        </p:sndAc>
      </p:transition>
    </mc:Choice>
    <mc:Fallback xmlns="">
      <p:transition spd="slow" advClick="0" advTm="60000">
        <p:fade/>
        <p:sndAc>
          <p:stSnd>
            <p:snd r:embed="rId15" name="click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54866">
            <a:off x="834277" y="256629"/>
            <a:ext cx="1929364" cy="17855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38245">
            <a:off x="15208759" y="7707017"/>
            <a:ext cx="1827519" cy="177767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99069">
            <a:off x="733091" y="8094880"/>
            <a:ext cx="1961004" cy="421721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253409">
            <a:off x="13032338" y="-1569619"/>
            <a:ext cx="7315200" cy="38557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93992" y="2960521"/>
            <a:ext cx="6453218" cy="439625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342019" y="4185236"/>
            <a:ext cx="10486635" cy="3622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6999" dirty="0">
                <a:solidFill>
                  <a:srgbClr val="4062B7"/>
                </a:solidFill>
                <a:latin typeface="Caveat Brush"/>
              </a:rPr>
              <a:t>Sing along with the students during the following song &amp; be interactive!</a:t>
            </a:r>
          </a:p>
          <a:p>
            <a:pPr>
              <a:lnSpc>
                <a:spcPts val="6999"/>
              </a:lnSpc>
            </a:pPr>
            <a:endParaRPr lang="en-US" sz="6999" dirty="0">
              <a:solidFill>
                <a:srgbClr val="4062B7"/>
              </a:solidFill>
              <a:latin typeface="Caveat Brush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0">
        <p15:prstTrans prst="curtains"/>
        <p:sndAc>
          <p:stSnd>
            <p:snd r:embed="rId2" name="click.wav"/>
          </p:stSnd>
        </p:sndAc>
      </p:transition>
    </mc:Choice>
    <mc:Fallback xmlns="">
      <p:transition spd="slow" advClick="0" advTm="30000">
        <p:fade/>
        <p:sndAc>
          <p:stSnd>
            <p:snd r:embed="rId12" name="click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034096" y="1382195"/>
            <a:ext cx="10219808" cy="1069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8000"/>
              </a:lnSpc>
              <a:spcBef>
                <a:spcPct val="0"/>
              </a:spcBef>
            </a:pPr>
            <a:r>
              <a:rPr lang="en-US" sz="8000">
                <a:solidFill>
                  <a:srgbClr val="4062B7"/>
                </a:solidFill>
                <a:latin typeface="Caveat Brush"/>
              </a:rPr>
              <a:t>PLEASE AND THANK YOU!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591973">
            <a:off x="-1493256" y="-2203984"/>
            <a:ext cx="7315200" cy="38557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627142">
            <a:off x="15507404" y="-1196905"/>
            <a:ext cx="2555501" cy="5495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208026">
            <a:off x="11902400" y="8918347"/>
            <a:ext cx="7315200" cy="38557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492045">
            <a:off x="686121" y="7182227"/>
            <a:ext cx="2555501" cy="54957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56566" y="132080"/>
            <a:ext cx="2258034" cy="896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Caveat Brush Bold"/>
              </a:rPr>
              <a:t>2:10 min</a:t>
            </a:r>
          </a:p>
        </p:txBody>
      </p:sp>
      <p:pic>
        <p:nvPicPr>
          <p:cNvPr id="8" name="Please and thank you">
            <a:hlinkClick r:id="" action="ppaction://media"/>
            <a:extLst>
              <a:ext uri="{FF2B5EF4-FFF2-40B4-BE49-F238E27FC236}">
                <a16:creationId xmlns:a16="http://schemas.microsoft.com/office/drawing/2014/main" id="{5F6512F3-DAB5-85BD-3F98-89E2F863C9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43200" y="2599612"/>
            <a:ext cx="11684000" cy="6572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30000">
        <p15:prstTrans prst="curtains"/>
        <p:sndAc>
          <p:stSnd>
            <p:snd r:embed="rId4" name="click.wav"/>
          </p:stSnd>
        </p:sndAc>
      </p:transition>
    </mc:Choice>
    <mc:Fallback xmlns="">
      <p:transition spd="slow" advClick="0" advTm="130000">
        <p:fade/>
        <p:sndAc>
          <p:stSnd>
            <p:snd r:embed="rId10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15367" y="234080"/>
            <a:ext cx="1887866" cy="15892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479427" y="252487"/>
            <a:ext cx="2224005" cy="18722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591973" flipH="1" flipV="1">
            <a:off x="11926968" y="8359140"/>
            <a:ext cx="7315200" cy="38557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248363" flipV="1">
            <a:off x="-954168" y="8580178"/>
            <a:ext cx="7315200" cy="38557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13365" y="2476421"/>
            <a:ext cx="5571204" cy="555094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526191" y="2913790"/>
            <a:ext cx="7617809" cy="4638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12000" b="1" dirty="0">
                <a:solidFill>
                  <a:srgbClr val="4062B7"/>
                </a:solidFill>
                <a:latin typeface="Caveat Brush Italics"/>
              </a:rPr>
              <a:t>Do you know this letter?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0">
        <p15:prstTrans prst="curtains"/>
        <p:sndAc>
          <p:stSnd>
            <p:snd r:embed="rId2" name="click.wav"/>
          </p:stSnd>
        </p:sndAc>
      </p:transition>
    </mc:Choice>
    <mc:Fallback xmlns="">
      <p:transition spd="slow" advClick="0" advTm="30000">
        <p:fade/>
        <p:sndAc>
          <p:stSnd>
            <p:snd r:embed="rId9" name="click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79319" y="3388575"/>
            <a:ext cx="13529363" cy="4140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dirty="0">
                <a:solidFill>
                  <a:srgbClr val="4062B7"/>
                </a:solidFill>
                <a:latin typeface="Caveat Brush"/>
              </a:rPr>
              <a:t>Please ask your students to draw the letter “Y y” in the air during the next video.</a:t>
            </a:r>
          </a:p>
          <a:p>
            <a:pPr marL="0" lvl="1" indent="0" algn="ctr">
              <a:lnSpc>
                <a:spcPts val="8000"/>
              </a:lnSpc>
              <a:spcBef>
                <a:spcPct val="0"/>
              </a:spcBef>
            </a:pPr>
            <a:endParaRPr lang="en-US" sz="8000" dirty="0">
              <a:solidFill>
                <a:srgbClr val="4062B7"/>
              </a:solidFill>
              <a:latin typeface="Caveat Brush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91973">
            <a:off x="-1493256" y="-2203984"/>
            <a:ext cx="7315200" cy="38557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627142">
            <a:off x="15507404" y="-1196905"/>
            <a:ext cx="2555501" cy="5495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208026">
            <a:off x="11902400" y="8918347"/>
            <a:ext cx="7315200" cy="38557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492045">
            <a:off x="686121" y="7182227"/>
            <a:ext cx="2555501" cy="5495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0">
        <p15:prstTrans prst="curtains"/>
        <p:sndAc>
          <p:stSnd>
            <p:snd r:embed="rId2" name="click.wav"/>
          </p:stSnd>
        </p:sndAc>
      </p:transition>
    </mc:Choice>
    <mc:Fallback xmlns="">
      <p:transition spd="slow" advClick="0" advTm="30000">
        <p:fade/>
        <p:sndAc>
          <p:stSnd>
            <p:snd r:embed="rId7" name="click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034096" y="1382195"/>
            <a:ext cx="10219808" cy="1069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8000"/>
              </a:lnSpc>
              <a:spcBef>
                <a:spcPct val="0"/>
              </a:spcBef>
            </a:pPr>
            <a:r>
              <a:rPr lang="en-US" sz="8000">
                <a:solidFill>
                  <a:srgbClr val="4062B7"/>
                </a:solidFill>
                <a:latin typeface="Caveat Brush"/>
              </a:rPr>
              <a:t>WRITING THE LETTER "Y"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591973">
            <a:off x="-1493256" y="-2203984"/>
            <a:ext cx="7315200" cy="38557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627142">
            <a:off x="15507404" y="-1196905"/>
            <a:ext cx="2555501" cy="5495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208026">
            <a:off x="11902400" y="8918347"/>
            <a:ext cx="7315200" cy="38557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492045">
            <a:off x="686121" y="7182227"/>
            <a:ext cx="2555501" cy="54957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0" y="132080"/>
            <a:ext cx="2286000" cy="896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Caveat Brush Bold"/>
              </a:rPr>
              <a:t>2:30 min</a:t>
            </a:r>
          </a:p>
        </p:txBody>
      </p:sp>
      <p:pic>
        <p:nvPicPr>
          <p:cNvPr id="8" name="Writing y">
            <a:hlinkClick r:id="" action="ppaction://media"/>
            <a:extLst>
              <a:ext uri="{FF2B5EF4-FFF2-40B4-BE49-F238E27FC236}">
                <a16:creationId xmlns:a16="http://schemas.microsoft.com/office/drawing/2014/main" id="{E7BC67D4-BC9B-946C-E672-24749CA936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05200" y="3115239"/>
            <a:ext cx="10625599" cy="59768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50000">
        <p15:prstTrans prst="curtains"/>
        <p:sndAc>
          <p:stSnd>
            <p:snd r:embed="rId4" name="click.wav"/>
          </p:stSnd>
        </p:sndAc>
      </p:transition>
    </mc:Choice>
    <mc:Fallback xmlns="">
      <p:transition spd="slow" advClick="0" advTm="150000">
        <p:fade/>
        <p:sndAc>
          <p:stSnd>
            <p:snd r:embed="rId10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54866">
            <a:off x="834277" y="256629"/>
            <a:ext cx="1929364" cy="17855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38245">
            <a:off x="15208759" y="7707017"/>
            <a:ext cx="1827519" cy="177767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99069">
            <a:off x="733091" y="8094880"/>
            <a:ext cx="1961004" cy="421721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253409">
            <a:off x="13032338" y="-1489912"/>
            <a:ext cx="7315200" cy="38557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993580" y="3596074"/>
            <a:ext cx="4991698" cy="309485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93992" y="3887705"/>
            <a:ext cx="11014174" cy="358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6999">
                <a:solidFill>
                  <a:srgbClr val="4062B7"/>
                </a:solidFill>
                <a:latin typeface="Caveat Brush"/>
              </a:rPr>
              <a:t>Ask your students to write down the uppercase &amp; lowercase of the letter “Yy” on their boards!</a:t>
            </a:r>
          </a:p>
          <a:p>
            <a:pPr>
              <a:lnSpc>
                <a:spcPts val="6999"/>
              </a:lnSpc>
            </a:pPr>
            <a:endParaRPr lang="en-US" sz="6999">
              <a:solidFill>
                <a:srgbClr val="4062B7"/>
              </a:solidFill>
              <a:latin typeface="Caveat Brush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5925800" y="253466"/>
            <a:ext cx="1423707" cy="896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Caveat Brush Bold"/>
              </a:rPr>
              <a:t>2 min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20000">
        <p15:prstTrans prst="curtains"/>
        <p:sndAc>
          <p:stSnd>
            <p:snd r:embed="rId2" name="click.wav"/>
          </p:stSnd>
        </p:sndAc>
      </p:transition>
    </mc:Choice>
    <mc:Fallback xmlns="">
      <p:transition spd="slow" advClick="0" advTm="120000">
        <p:fade/>
        <p:sndAc>
          <p:stSnd>
            <p:snd r:embed="rId13" name="click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505</Words>
  <Application>Microsoft Office PowerPoint</Application>
  <PresentationFormat>Custom</PresentationFormat>
  <Paragraphs>85</Paragraphs>
  <Slides>25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Caveat Brush</vt:lpstr>
      <vt:lpstr>Caveat Brush Bold</vt:lpstr>
      <vt:lpstr>Caveat Brush Italics</vt:lpstr>
      <vt:lpstr>Glacial Indifference</vt:lpstr>
      <vt:lpstr>Glacial Indifference Bold</vt:lpstr>
      <vt:lpstr>Knewave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Grade 1 Letters Y &amp; Z</dc:title>
  <dc:creator>DELL</dc:creator>
  <cp:lastModifiedBy>MOHAMED ALI I. ALI</cp:lastModifiedBy>
  <cp:revision>16</cp:revision>
  <dcterms:created xsi:type="dcterms:W3CDTF">2006-08-16T00:00:00Z</dcterms:created>
  <dcterms:modified xsi:type="dcterms:W3CDTF">2026-03-29T09:27:41Z</dcterms:modified>
  <dc:identifier>DAFZxtDjN-w</dc:identifier>
</cp:coreProperties>
</file>